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Vertical Text">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spTree>
      <p:nvGrpSpPr>
        <p:cNvPr id="1" name=""/>
        <p:cNvGrpSpPr/>
        <p:nvPr/>
      </p:nvGrpSpPr>
      <p:grpSpPr>
        <a:xfrm>
          <a:off x="0" y="0"/>
          <a:ext cx="0" cy="0"/>
          <a:chOff x="0" y="0"/>
          <a:chExt cx="0" cy="0"/>
        </a:xfrm>
      </p:grpSpPr>
      <p:sp>
        <p:nvSpPr>
          <p:cNvPr id="101" name="Title Text"/>
          <p:cNvSpPr txBox="1"/>
          <p:nvPr>
            <p:ph type="title"/>
          </p:nvPr>
        </p:nvSpPr>
        <p:spPr>
          <a:xfrm>
            <a:off x="8724900" y="365125"/>
            <a:ext cx="2628900" cy="5811838"/>
          </a:xfrm>
          <a:prstGeom prst="rect">
            <a:avLst/>
          </a:prstGeom>
        </p:spPr>
        <p:txBody>
          <a:bodyPr/>
          <a:lstStyle/>
          <a:p>
            <a:pPr/>
            <a:r>
              <a:t>Title Text</a:t>
            </a:r>
          </a:p>
        </p:txBody>
      </p:sp>
      <p:sp>
        <p:nvSpPr>
          <p:cNvPr id="102" name="Body Level One…"/>
          <p:cNvSpPr txBox="1"/>
          <p:nvPr>
            <p:ph type="body" idx="1"/>
          </p:nvPr>
        </p:nvSpPr>
        <p:spPr>
          <a:xfrm>
            <a:off x="838200" y="365125"/>
            <a:ext cx="7734300" cy="58118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 Id="rId3" Type="http://schemas.openxmlformats.org/officeDocument/2006/relationships/image" Target="../media/image3.jpeg"/><Relationship Id="rId4"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9.png"/><Relationship Id="rId4"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 Id="rId3"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Title 1"/>
          <p:cNvSpPr txBox="1"/>
          <p:nvPr>
            <p:ph type="ctrTitle"/>
          </p:nvPr>
        </p:nvSpPr>
        <p:spPr>
          <a:prstGeom prst="rect">
            <a:avLst/>
          </a:prstGeom>
        </p:spPr>
        <p:txBody>
          <a:bodyPr/>
          <a:lstStyle>
            <a:lvl1pPr>
              <a:defRPr sz="8000"/>
            </a:lvl1pPr>
          </a:lstStyle>
          <a:p>
            <a:pPr/>
            <a:r>
              <a:t>Scientific Drawing</a:t>
            </a:r>
          </a:p>
        </p:txBody>
      </p:sp>
      <p:sp>
        <p:nvSpPr>
          <p:cNvPr id="113" name="Subtitle 2"/>
          <p:cNvSpPr txBox="1"/>
          <p:nvPr>
            <p:ph type="subTitle" sz="quarter" idx="1"/>
          </p:nvPr>
        </p:nvSpPr>
        <p:spPr>
          <a:xfrm>
            <a:off x="1524000" y="3602037"/>
            <a:ext cx="9144000" cy="1655762"/>
          </a:xfrm>
          <a:prstGeom prst="rect">
            <a:avLst/>
          </a:prstGeom>
        </p:spPr>
        <p:txBody>
          <a:bodyPr/>
          <a:lstStyle>
            <a:lvl1pPr>
              <a:defRPr sz="4800">
                <a:solidFill>
                  <a:srgbClr val="92D050"/>
                </a:solidFill>
              </a:defRPr>
            </a:lvl1pPr>
          </a:lstStyle>
          <a:p>
            <a:pPr/>
            <a:r>
              <a:t>Draw what you see!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Content Placeholder 2"/>
          <p:cNvSpPr txBox="1"/>
          <p:nvPr>
            <p:ph type="body" idx="1"/>
          </p:nvPr>
        </p:nvSpPr>
        <p:spPr>
          <a:xfrm>
            <a:off x="779929" y="739587"/>
            <a:ext cx="10573872" cy="5437377"/>
          </a:xfrm>
          <a:prstGeom prst="rect">
            <a:avLst/>
          </a:prstGeom>
        </p:spPr>
        <p:txBody>
          <a:bodyPr/>
          <a:lstStyle/>
          <a:p>
            <a:pPr>
              <a:defRPr sz="4000">
                <a:solidFill>
                  <a:srgbClr val="92D050"/>
                </a:solidFill>
                <a:latin typeface="Wingdings 2"/>
                <a:ea typeface="Wingdings 2"/>
                <a:cs typeface="Wingdings 2"/>
                <a:sym typeface="Wingdings 2"/>
              </a:defRPr>
            </a:pPr>
            <a:r>
              <a:t> </a:t>
            </a:r>
            <a:r>
              <a:rPr b="1">
                <a:latin typeface="+mn-lt"/>
                <a:ea typeface="+mn-ea"/>
                <a:cs typeface="+mn-cs"/>
                <a:sym typeface="Calibri"/>
              </a:rPr>
              <a:t>Observe first </a:t>
            </a:r>
            <a:endParaRPr b="1">
              <a:latin typeface="+mn-lt"/>
              <a:ea typeface="+mn-ea"/>
              <a:cs typeface="+mn-cs"/>
              <a:sym typeface="Calibri"/>
            </a:endParaRPr>
          </a:p>
          <a:p>
            <a:pPr>
              <a:defRPr sz="4000">
                <a:solidFill>
                  <a:srgbClr val="92D050"/>
                </a:solidFill>
                <a:latin typeface="Wingdings 2"/>
                <a:ea typeface="Wingdings 2"/>
                <a:cs typeface="Wingdings 2"/>
                <a:sym typeface="Wingdings 2"/>
              </a:defRPr>
            </a:pPr>
            <a:r>
              <a:t> </a:t>
            </a:r>
            <a:r>
              <a:rPr b="1">
                <a:latin typeface="+mn-lt"/>
                <a:ea typeface="+mn-ea"/>
                <a:cs typeface="+mn-cs"/>
                <a:sym typeface="Calibri"/>
              </a:rPr>
              <a:t>Look at what you’re drawing </a:t>
            </a:r>
            <a:endParaRPr b="1">
              <a:latin typeface="+mn-lt"/>
              <a:ea typeface="+mn-ea"/>
              <a:cs typeface="+mn-cs"/>
              <a:sym typeface="Calibri"/>
            </a:endParaRPr>
          </a:p>
          <a:p>
            <a:pPr>
              <a:defRPr sz="4000">
                <a:solidFill>
                  <a:srgbClr val="92D050"/>
                </a:solidFill>
                <a:latin typeface="Wingdings 2"/>
                <a:ea typeface="Wingdings 2"/>
                <a:cs typeface="Wingdings 2"/>
                <a:sym typeface="Wingdings 2"/>
              </a:defRPr>
            </a:pPr>
            <a:r>
              <a:t> </a:t>
            </a:r>
            <a:r>
              <a:rPr b="1">
                <a:latin typeface="+mn-lt"/>
                <a:ea typeface="+mn-ea"/>
                <a:cs typeface="+mn-cs"/>
                <a:sym typeface="Calibri"/>
              </a:rPr>
              <a:t>Fill the whole page </a:t>
            </a:r>
            <a:endParaRPr b="1">
              <a:latin typeface="+mn-lt"/>
              <a:ea typeface="+mn-ea"/>
              <a:cs typeface="+mn-cs"/>
              <a:sym typeface="Calibri"/>
            </a:endParaRPr>
          </a:p>
          <a:p>
            <a:pPr>
              <a:defRPr sz="4000">
                <a:solidFill>
                  <a:srgbClr val="92D050"/>
                </a:solidFill>
                <a:latin typeface="Wingdings 2"/>
                <a:ea typeface="Wingdings 2"/>
                <a:cs typeface="Wingdings 2"/>
                <a:sym typeface="Wingdings 2"/>
              </a:defRPr>
            </a:pPr>
            <a:r>
              <a:t> </a:t>
            </a:r>
            <a:r>
              <a:rPr b="1">
                <a:latin typeface="+mn-lt"/>
                <a:ea typeface="+mn-ea"/>
                <a:cs typeface="+mn-cs"/>
                <a:sym typeface="Calibri"/>
              </a:rPr>
              <a:t>Add many details </a:t>
            </a:r>
            <a:endParaRPr b="1">
              <a:latin typeface="+mn-lt"/>
              <a:ea typeface="+mn-ea"/>
              <a:cs typeface="+mn-cs"/>
              <a:sym typeface="Calibri"/>
            </a:endParaRPr>
          </a:p>
          <a:p>
            <a:pPr>
              <a:defRPr sz="4000">
                <a:solidFill>
                  <a:srgbClr val="92D050"/>
                </a:solidFill>
                <a:latin typeface="Wingdings 2"/>
                <a:ea typeface="Wingdings 2"/>
                <a:cs typeface="Wingdings 2"/>
                <a:sym typeface="Wingdings 2"/>
              </a:defRPr>
            </a:pPr>
            <a:r>
              <a:t> </a:t>
            </a:r>
            <a:r>
              <a:rPr b="1">
                <a:latin typeface="+mn-lt"/>
                <a:ea typeface="+mn-ea"/>
                <a:cs typeface="+mn-cs"/>
                <a:sym typeface="Calibri"/>
              </a:rPr>
              <a:t>Use insets for small details / magnified areas </a:t>
            </a:r>
            <a:endParaRPr b="1">
              <a:latin typeface="+mn-lt"/>
              <a:ea typeface="+mn-ea"/>
              <a:cs typeface="+mn-cs"/>
              <a:sym typeface="Calibri"/>
            </a:endParaRPr>
          </a:p>
          <a:p>
            <a:pPr>
              <a:defRPr sz="4000">
                <a:solidFill>
                  <a:srgbClr val="92D050"/>
                </a:solidFill>
                <a:latin typeface="Wingdings 2"/>
                <a:ea typeface="Wingdings 2"/>
                <a:cs typeface="Wingdings 2"/>
                <a:sym typeface="Wingdings 2"/>
              </a:defRPr>
            </a:pPr>
            <a:r>
              <a:t> </a:t>
            </a:r>
            <a:r>
              <a:rPr b="1">
                <a:latin typeface="+mn-lt"/>
                <a:ea typeface="+mn-ea"/>
                <a:cs typeface="+mn-cs"/>
                <a:sym typeface="Calibri"/>
              </a:rPr>
              <a:t>Measure dimensions </a:t>
            </a:r>
            <a:endParaRPr b="1">
              <a:latin typeface="+mn-lt"/>
              <a:ea typeface="+mn-ea"/>
              <a:cs typeface="+mn-cs"/>
              <a:sym typeface="Calibri"/>
            </a:endParaRPr>
          </a:p>
          <a:p>
            <a:pPr>
              <a:defRPr sz="4000">
                <a:solidFill>
                  <a:srgbClr val="92D050"/>
                </a:solidFill>
                <a:latin typeface="Wingdings 2"/>
                <a:ea typeface="Wingdings 2"/>
                <a:cs typeface="Wingdings 2"/>
                <a:sym typeface="Wingdings 2"/>
              </a:defRPr>
            </a:pPr>
            <a:r>
              <a:t> </a:t>
            </a:r>
            <a:r>
              <a:rPr b="1">
                <a:latin typeface="+mn-lt"/>
                <a:ea typeface="+mn-ea"/>
                <a:cs typeface="+mn-cs"/>
                <a:sym typeface="Calibri"/>
              </a:rPr>
              <a:t>Label and describe </a:t>
            </a:r>
          </a:p>
        </p:txBody>
      </p:sp>
      <p:pic>
        <p:nvPicPr>
          <p:cNvPr id="138" name="Picture 3" descr="Picture 3"/>
          <p:cNvPicPr>
            <a:picLocks noChangeAspect="1"/>
          </p:cNvPicPr>
          <p:nvPr/>
        </p:nvPicPr>
        <p:blipFill>
          <a:blip r:embed="rId2">
            <a:extLst/>
          </a:blip>
          <a:stretch>
            <a:fillRect/>
          </a:stretch>
        </p:blipFill>
        <p:spPr>
          <a:xfrm>
            <a:off x="8581386" y="366244"/>
            <a:ext cx="2598998" cy="287948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itle 1"/>
          <p:cNvSpPr txBox="1"/>
          <p:nvPr>
            <p:ph type="title"/>
          </p:nvPr>
        </p:nvSpPr>
        <p:spPr>
          <a:xfrm>
            <a:off x="448981" y="271743"/>
            <a:ext cx="4782673" cy="643405"/>
          </a:xfrm>
          <a:prstGeom prst="rect">
            <a:avLst/>
          </a:prstGeom>
        </p:spPr>
        <p:txBody>
          <a:bodyPr/>
          <a:lstStyle>
            <a:lvl1pPr defTabSz="859536">
              <a:defRPr sz="3666"/>
            </a:lvl1pPr>
          </a:lstStyle>
          <a:p>
            <a:pPr/>
            <a:r>
              <a:t>Herbarium Specimens</a:t>
            </a:r>
          </a:p>
        </p:txBody>
      </p:sp>
      <p:pic>
        <p:nvPicPr>
          <p:cNvPr id="141" name="Content Placeholder 3" descr="Content Placeholder 3"/>
          <p:cNvPicPr>
            <a:picLocks noChangeAspect="1"/>
          </p:cNvPicPr>
          <p:nvPr/>
        </p:nvPicPr>
        <p:blipFill>
          <a:blip r:embed="rId2">
            <a:extLst/>
          </a:blip>
          <a:stretch>
            <a:fillRect/>
          </a:stretch>
        </p:blipFill>
        <p:spPr>
          <a:xfrm>
            <a:off x="438823" y="1325612"/>
            <a:ext cx="3323365" cy="4697026"/>
          </a:xfrm>
          <a:prstGeom prst="rect">
            <a:avLst/>
          </a:prstGeom>
          <a:ln w="12700">
            <a:miter lim="400000"/>
          </a:ln>
        </p:spPr>
      </p:pic>
      <p:pic>
        <p:nvPicPr>
          <p:cNvPr id="142" name="Picture 4" descr="Picture 4"/>
          <p:cNvPicPr>
            <a:picLocks noChangeAspect="1"/>
          </p:cNvPicPr>
          <p:nvPr/>
        </p:nvPicPr>
        <p:blipFill>
          <a:blip r:embed="rId3">
            <a:extLst/>
          </a:blip>
          <a:stretch>
            <a:fillRect/>
          </a:stretch>
        </p:blipFill>
        <p:spPr>
          <a:xfrm>
            <a:off x="4038677" y="1341530"/>
            <a:ext cx="3308648" cy="4665191"/>
          </a:xfrm>
          <a:prstGeom prst="rect">
            <a:avLst/>
          </a:prstGeom>
          <a:ln w="12700">
            <a:miter lim="400000"/>
          </a:ln>
        </p:spPr>
      </p:pic>
      <p:pic>
        <p:nvPicPr>
          <p:cNvPr id="143" name="IMG_9699.jpg" descr="IMG_9699.jpg"/>
          <p:cNvPicPr>
            <a:picLocks noChangeAspect="1"/>
          </p:cNvPicPr>
          <p:nvPr/>
        </p:nvPicPr>
        <p:blipFill>
          <a:blip r:embed="rId4">
            <a:extLst/>
          </a:blip>
          <a:stretch>
            <a:fillRect/>
          </a:stretch>
        </p:blipFill>
        <p:spPr>
          <a:xfrm>
            <a:off x="7812280" y="336748"/>
            <a:ext cx="4047043" cy="595590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itle 1"/>
          <p:cNvSpPr txBox="1"/>
          <p:nvPr>
            <p:ph type="title"/>
          </p:nvPr>
        </p:nvSpPr>
        <p:spPr>
          <a:xfrm>
            <a:off x="2334184" y="628150"/>
            <a:ext cx="3242983" cy="1325564"/>
          </a:xfrm>
          <a:prstGeom prst="rect">
            <a:avLst/>
          </a:prstGeom>
        </p:spPr>
        <p:txBody>
          <a:bodyPr/>
          <a:lstStyle/>
          <a:p>
            <a:pPr/>
            <a:r>
              <a:t>Taxidermy</a:t>
            </a:r>
          </a:p>
        </p:txBody>
      </p:sp>
      <p:pic>
        <p:nvPicPr>
          <p:cNvPr id="146" name="Content Placeholder 3" descr="Content Placeholder 3"/>
          <p:cNvPicPr>
            <a:picLocks noChangeAspect="1"/>
          </p:cNvPicPr>
          <p:nvPr/>
        </p:nvPicPr>
        <p:blipFill>
          <a:blip r:embed="rId2">
            <a:extLst/>
          </a:blip>
          <a:srcRect l="15002" t="690" r="16856" b="0"/>
          <a:stretch>
            <a:fillRect/>
          </a:stretch>
        </p:blipFill>
        <p:spPr>
          <a:xfrm>
            <a:off x="1320050" y="1690686"/>
            <a:ext cx="5271250" cy="4321270"/>
          </a:xfrm>
          <a:prstGeom prst="rect">
            <a:avLst/>
          </a:prstGeom>
          <a:ln w="12700">
            <a:miter lim="400000"/>
          </a:ln>
        </p:spPr>
      </p:pic>
      <p:pic>
        <p:nvPicPr>
          <p:cNvPr id="147" name="Picture 4" descr="Picture 4"/>
          <p:cNvPicPr>
            <a:picLocks noChangeAspect="1"/>
          </p:cNvPicPr>
          <p:nvPr/>
        </p:nvPicPr>
        <p:blipFill>
          <a:blip r:embed="rId3">
            <a:extLst/>
          </a:blip>
          <a:stretch>
            <a:fillRect/>
          </a:stretch>
        </p:blipFill>
        <p:spPr>
          <a:xfrm>
            <a:off x="7385422" y="321142"/>
            <a:ext cx="2448860" cy="3265145"/>
          </a:xfrm>
          <a:prstGeom prst="rect">
            <a:avLst/>
          </a:prstGeom>
          <a:ln w="12700">
            <a:miter lim="400000"/>
          </a:ln>
        </p:spPr>
      </p:pic>
      <p:pic>
        <p:nvPicPr>
          <p:cNvPr id="148" name="Picture 5" descr="Picture 5"/>
          <p:cNvPicPr>
            <a:picLocks noChangeAspect="1"/>
          </p:cNvPicPr>
          <p:nvPr/>
        </p:nvPicPr>
        <p:blipFill>
          <a:blip r:embed="rId4">
            <a:extLst/>
          </a:blip>
          <a:stretch>
            <a:fillRect/>
          </a:stretch>
        </p:blipFill>
        <p:spPr>
          <a:xfrm>
            <a:off x="7385422" y="3851321"/>
            <a:ext cx="3530715" cy="2353235"/>
          </a:xfrm>
          <a:prstGeom prst="rect">
            <a:avLst/>
          </a:prstGeom>
          <a:ln w="12700">
            <a:miter lim="400000"/>
          </a:ln>
        </p:spPr>
      </p:pic>
      <p:sp>
        <p:nvSpPr>
          <p:cNvPr id="149" name="TextBox 6"/>
          <p:cNvSpPr txBox="1"/>
          <p:nvPr/>
        </p:nvSpPr>
        <p:spPr>
          <a:xfrm>
            <a:off x="9950823" y="1452281"/>
            <a:ext cx="1546412" cy="89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Yellowstone</a:t>
            </a:r>
          </a:p>
          <a:p>
            <a:pPr/>
            <a:r>
              <a:t>National</a:t>
            </a:r>
          </a:p>
          <a:p>
            <a:pPr/>
            <a:r>
              <a:t>Park</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cientific Drawings of the Passion Flower Leaf…"/>
          <p:cNvSpPr txBox="1"/>
          <p:nvPr>
            <p:ph type="title"/>
          </p:nvPr>
        </p:nvSpPr>
        <p:spPr>
          <a:xfrm>
            <a:off x="838200" y="365125"/>
            <a:ext cx="10515600" cy="941885"/>
          </a:xfrm>
          <a:prstGeom prst="rect">
            <a:avLst/>
          </a:prstGeom>
        </p:spPr>
        <p:txBody>
          <a:bodyPr/>
          <a:lstStyle/>
          <a:p>
            <a:pPr defTabSz="822959">
              <a:defRPr sz="3959"/>
            </a:pPr>
            <a:r>
              <a:t>Scientific Drawings of the Passion Flower Leaf</a:t>
            </a:r>
          </a:p>
          <a:p>
            <a:pPr defTabSz="822959">
              <a:defRPr sz="1979"/>
            </a:pPr>
            <a:r>
              <a:t>by Oak Grove students</a:t>
            </a:r>
          </a:p>
        </p:txBody>
      </p:sp>
      <p:pic>
        <p:nvPicPr>
          <p:cNvPr id="152" name="20181024_092327.jpg" descr="20181024_092327.jpg"/>
          <p:cNvPicPr>
            <a:picLocks noChangeAspect="1"/>
          </p:cNvPicPr>
          <p:nvPr/>
        </p:nvPicPr>
        <p:blipFill>
          <a:blip r:embed="rId2">
            <a:extLst/>
          </a:blip>
          <a:srcRect l="9802" t="0" r="0" b="0"/>
          <a:stretch>
            <a:fillRect/>
          </a:stretch>
        </p:blipFill>
        <p:spPr>
          <a:xfrm rot="5400000">
            <a:off x="-45050" y="1912881"/>
            <a:ext cx="5244474" cy="4360824"/>
          </a:xfrm>
          <a:prstGeom prst="rect">
            <a:avLst/>
          </a:prstGeom>
          <a:ln w="12700">
            <a:miter lim="400000"/>
          </a:ln>
        </p:spPr>
      </p:pic>
      <p:pic>
        <p:nvPicPr>
          <p:cNvPr id="153" name="20181024_092338.jpg" descr="20181024_092338.jpg"/>
          <p:cNvPicPr>
            <a:picLocks noChangeAspect="1"/>
          </p:cNvPicPr>
          <p:nvPr/>
        </p:nvPicPr>
        <p:blipFill>
          <a:blip r:embed="rId3">
            <a:extLst/>
          </a:blip>
          <a:srcRect l="9419" t="5608" r="15953" b="17439"/>
          <a:stretch>
            <a:fillRect/>
          </a:stretch>
        </p:blipFill>
        <p:spPr>
          <a:xfrm>
            <a:off x="5164732" y="1454586"/>
            <a:ext cx="3838427" cy="5277347"/>
          </a:xfrm>
          <a:prstGeom prst="rect">
            <a:avLst/>
          </a:prstGeom>
          <a:ln w="12700">
            <a:miter lim="400000"/>
          </a:ln>
        </p:spPr>
      </p:pic>
      <p:pic>
        <p:nvPicPr>
          <p:cNvPr id="154" name="20181024_092607.jpg" descr="20181024_092607.jpg"/>
          <p:cNvPicPr>
            <a:picLocks noChangeAspect="1"/>
          </p:cNvPicPr>
          <p:nvPr/>
        </p:nvPicPr>
        <p:blipFill>
          <a:blip r:embed="rId4">
            <a:extLst/>
          </a:blip>
          <a:srcRect l="0" t="30394" r="0" b="0"/>
          <a:stretch>
            <a:fillRect/>
          </a:stretch>
        </p:blipFill>
        <p:spPr>
          <a:xfrm rot="5400000">
            <a:off x="7964372" y="2720197"/>
            <a:ext cx="5260351" cy="274611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20181030_094046.jpg" descr="20181030_094046.jpg"/>
          <p:cNvPicPr>
            <a:picLocks noChangeAspect="1"/>
          </p:cNvPicPr>
          <p:nvPr/>
        </p:nvPicPr>
        <p:blipFill>
          <a:blip r:embed="rId2">
            <a:extLst/>
          </a:blip>
          <a:srcRect l="0" t="18130" r="14919" b="0"/>
          <a:stretch>
            <a:fillRect/>
          </a:stretch>
        </p:blipFill>
        <p:spPr>
          <a:xfrm>
            <a:off x="160387" y="230832"/>
            <a:ext cx="4985435" cy="6396445"/>
          </a:xfrm>
          <a:prstGeom prst="rect">
            <a:avLst/>
          </a:prstGeom>
          <a:ln w="12700">
            <a:miter lim="400000"/>
          </a:ln>
        </p:spPr>
      </p:pic>
      <p:pic>
        <p:nvPicPr>
          <p:cNvPr id="157" name="20181030_094307.jpg" descr="20181030_094307.jpg"/>
          <p:cNvPicPr>
            <a:picLocks noChangeAspect="1"/>
          </p:cNvPicPr>
          <p:nvPr/>
        </p:nvPicPr>
        <p:blipFill>
          <a:blip r:embed="rId3">
            <a:extLst/>
          </a:blip>
          <a:srcRect l="0" t="0" r="7374" b="9817"/>
          <a:stretch>
            <a:fillRect/>
          </a:stretch>
        </p:blipFill>
        <p:spPr>
          <a:xfrm>
            <a:off x="5409753" y="239117"/>
            <a:ext cx="4914553" cy="6379957"/>
          </a:xfrm>
          <a:prstGeom prst="rect">
            <a:avLst/>
          </a:prstGeom>
          <a:ln w="12700">
            <a:miter lim="400000"/>
          </a:ln>
        </p:spPr>
      </p:pic>
      <p:sp>
        <p:nvSpPr>
          <p:cNvPr id="158" name="Accurate…"/>
          <p:cNvSpPr txBox="1"/>
          <p:nvPr/>
        </p:nvSpPr>
        <p:spPr>
          <a:xfrm>
            <a:off x="10487783" y="265429"/>
            <a:ext cx="1377012" cy="2059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b="1" sz="2700"/>
              <a:t>A</a:t>
            </a:r>
            <a:r>
              <a:t>ccurate</a:t>
            </a:r>
          </a:p>
          <a:p>
            <a:pPr/>
            <a:r>
              <a:rPr b="1" sz="2700"/>
              <a:t>B</a:t>
            </a:r>
            <a:r>
              <a:t>IG</a:t>
            </a:r>
          </a:p>
          <a:p>
            <a:pPr/>
            <a:r>
              <a:rPr b="1" sz="2700"/>
              <a:t>C</a:t>
            </a:r>
            <a:r>
              <a:t>olorful</a:t>
            </a:r>
          </a:p>
          <a:p>
            <a:pPr/>
            <a:r>
              <a:rPr b="1" sz="2700"/>
              <a:t>D</a:t>
            </a:r>
            <a:r>
              <a:t>etailed</a:t>
            </a:r>
          </a:p>
          <a:p>
            <a:pPr/>
            <a:r>
              <a:rPr b="1" sz="2700"/>
              <a:t>E</a:t>
            </a:r>
            <a:r>
              <a:t>xplanation</a:t>
            </a:r>
          </a:p>
        </p:txBody>
      </p:sp>
      <p:sp>
        <p:nvSpPr>
          <p:cNvPr id="159" name="These drawings have good details and explanations"/>
          <p:cNvSpPr txBox="1"/>
          <p:nvPr/>
        </p:nvSpPr>
        <p:spPr>
          <a:xfrm>
            <a:off x="10588079" y="3745229"/>
            <a:ext cx="1563543" cy="1424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These drawings have good details and explanations</a:t>
            </a:r>
          </a:p>
        </p:txBody>
      </p:sp>
      <p:sp>
        <p:nvSpPr>
          <p:cNvPr id="160" name="Line"/>
          <p:cNvSpPr/>
          <p:nvPr/>
        </p:nvSpPr>
        <p:spPr>
          <a:xfrm flipH="1" flipV="1">
            <a:off x="8887291" y="2903663"/>
            <a:ext cx="1546007" cy="1024207"/>
          </a:xfrm>
          <a:prstGeom prst="line">
            <a:avLst/>
          </a:prstGeom>
          <a:ln w="63500">
            <a:solidFill>
              <a:srgbClr val="C42021"/>
            </a:solidFill>
            <a:miter/>
            <a:tailEnd type="triangle"/>
          </a:ln>
        </p:spPr>
        <p:txBody>
          <a:bodyPr lIns="45719" rIns="45719"/>
          <a:lstStyle/>
          <a:p>
            <a:pPr/>
          </a:p>
        </p:txBody>
      </p:sp>
      <p:sp>
        <p:nvSpPr>
          <p:cNvPr id="161" name="Line"/>
          <p:cNvSpPr/>
          <p:nvPr/>
        </p:nvSpPr>
        <p:spPr>
          <a:xfrm flipH="1" flipV="1">
            <a:off x="7010399" y="3124200"/>
            <a:ext cx="3467250" cy="1413766"/>
          </a:xfrm>
          <a:prstGeom prst="line">
            <a:avLst/>
          </a:prstGeom>
          <a:ln w="63500">
            <a:solidFill>
              <a:srgbClr val="C42021"/>
            </a:solidFill>
            <a:miter/>
            <a:tailEnd type="triangle"/>
          </a:ln>
        </p:spPr>
        <p:txBody>
          <a:bodyPr lIns="45719" rIns="45719"/>
          <a:lstStyle/>
          <a:p>
            <a:pPr/>
          </a:p>
        </p:txBody>
      </p:sp>
      <p:sp>
        <p:nvSpPr>
          <p:cNvPr id="162" name="Line"/>
          <p:cNvSpPr/>
          <p:nvPr/>
        </p:nvSpPr>
        <p:spPr>
          <a:xfrm flipH="1" flipV="1">
            <a:off x="1877583" y="4589400"/>
            <a:ext cx="8647195" cy="498624"/>
          </a:xfrm>
          <a:prstGeom prst="line">
            <a:avLst/>
          </a:prstGeom>
          <a:ln w="63500">
            <a:solidFill>
              <a:srgbClr val="C42021"/>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REMEMBER"/>
          <p:cNvSpPr txBox="1"/>
          <p:nvPr>
            <p:ph type="title"/>
          </p:nvPr>
        </p:nvSpPr>
        <p:spPr>
          <a:prstGeom prst="rect">
            <a:avLst/>
          </a:prstGeom>
        </p:spPr>
        <p:txBody>
          <a:bodyPr/>
          <a:lstStyle>
            <a:lvl1pPr algn="ctr"/>
          </a:lstStyle>
          <a:p>
            <a:pPr/>
            <a:r>
              <a:t>REMEMBER</a:t>
            </a:r>
          </a:p>
        </p:txBody>
      </p:sp>
      <p:sp>
        <p:nvSpPr>
          <p:cNvPr id="165" name="Draw what you see!"/>
          <p:cNvSpPr txBox="1"/>
          <p:nvPr/>
        </p:nvSpPr>
        <p:spPr>
          <a:xfrm>
            <a:off x="1547230" y="1637029"/>
            <a:ext cx="8917358" cy="298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9800"/>
            </a:lvl1pPr>
          </a:lstStyle>
          <a:p>
            <a:pPr/>
            <a:r>
              <a:t>Draw what you see!</a:t>
            </a:r>
          </a:p>
        </p:txBody>
      </p:sp>
      <p:pic>
        <p:nvPicPr>
          <p:cNvPr id="166" name="Image" descr="Image"/>
          <p:cNvPicPr>
            <a:picLocks noChangeAspect="1"/>
          </p:cNvPicPr>
          <p:nvPr/>
        </p:nvPicPr>
        <p:blipFill>
          <a:blip r:embed="rId2">
            <a:extLst/>
          </a:blip>
          <a:stretch>
            <a:fillRect/>
          </a:stretch>
        </p:blipFill>
        <p:spPr>
          <a:xfrm>
            <a:off x="869453" y="3269629"/>
            <a:ext cx="3127153" cy="3127153"/>
          </a:xfrm>
          <a:prstGeom prst="rect">
            <a:avLst/>
          </a:prstGeom>
          <a:ln w="12700">
            <a:miter lim="400000"/>
          </a:ln>
        </p:spPr>
      </p:pic>
      <p:pic>
        <p:nvPicPr>
          <p:cNvPr id="167" name="20180905_123113.jpg" descr="20180905_123113.jpg"/>
          <p:cNvPicPr>
            <a:picLocks noChangeAspect="1"/>
          </p:cNvPicPr>
          <p:nvPr/>
        </p:nvPicPr>
        <p:blipFill>
          <a:blip r:embed="rId3">
            <a:extLst/>
          </a:blip>
          <a:srcRect l="0" t="36519" r="0" b="17505"/>
          <a:stretch>
            <a:fillRect/>
          </a:stretch>
        </p:blipFill>
        <p:spPr>
          <a:xfrm>
            <a:off x="8211953" y="3811187"/>
            <a:ext cx="3819859" cy="234161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 name="Content Placeholder 3" descr="Content Placeholder 3"/>
          <p:cNvPicPr>
            <a:picLocks noChangeAspect="1"/>
          </p:cNvPicPr>
          <p:nvPr/>
        </p:nvPicPr>
        <p:blipFill>
          <a:blip r:embed="rId2">
            <a:extLst/>
          </a:blip>
          <a:stretch>
            <a:fillRect/>
          </a:stretch>
        </p:blipFill>
        <p:spPr>
          <a:xfrm>
            <a:off x="2541673" y="236854"/>
            <a:ext cx="8292656" cy="609536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Content Placeholder 2"/>
          <p:cNvSpPr txBox="1"/>
          <p:nvPr>
            <p:ph type="body" idx="1"/>
          </p:nvPr>
        </p:nvSpPr>
        <p:spPr>
          <a:xfrm>
            <a:off x="4141694" y="295834"/>
            <a:ext cx="7212107" cy="5881130"/>
          </a:xfrm>
          <a:prstGeom prst="rect">
            <a:avLst/>
          </a:prstGeom>
        </p:spPr>
        <p:txBody>
          <a:bodyPr/>
          <a:lstStyle/>
          <a:p>
            <a:pPr>
              <a:defRPr b="1" sz="6600"/>
            </a:pPr>
            <a:r>
              <a:t>A</a:t>
            </a:r>
            <a:r>
              <a:rPr b="0"/>
              <a:t>ccurate</a:t>
            </a:r>
            <a:endParaRPr b="0"/>
          </a:p>
          <a:p>
            <a:pPr>
              <a:defRPr b="1" sz="8800"/>
            </a:pPr>
            <a:r>
              <a:t>B</a:t>
            </a:r>
            <a:r>
              <a:rPr b="0"/>
              <a:t>IG</a:t>
            </a:r>
            <a:endParaRPr b="0"/>
          </a:p>
          <a:p>
            <a:pPr>
              <a:defRPr b="1" sz="6600"/>
            </a:pPr>
            <a:r>
              <a:t>C</a:t>
            </a:r>
            <a:r>
              <a:rPr b="0">
                <a:solidFill>
                  <a:srgbClr val="FF0000"/>
                </a:solidFill>
              </a:rPr>
              <a:t>o</a:t>
            </a:r>
            <a:r>
              <a:rPr b="0">
                <a:solidFill>
                  <a:srgbClr val="00B0F0"/>
                </a:solidFill>
              </a:rPr>
              <a:t>l</a:t>
            </a:r>
            <a:r>
              <a:rPr b="0">
                <a:solidFill>
                  <a:srgbClr val="92D050"/>
                </a:solidFill>
              </a:rPr>
              <a:t>o</a:t>
            </a:r>
            <a:r>
              <a:rPr b="0">
                <a:solidFill>
                  <a:srgbClr val="FFFF00"/>
                </a:solidFill>
              </a:rPr>
              <a:t>r</a:t>
            </a:r>
            <a:r>
              <a:rPr b="0">
                <a:solidFill>
                  <a:srgbClr val="7030A0"/>
                </a:solidFill>
              </a:rPr>
              <a:t>f</a:t>
            </a:r>
            <a:r>
              <a:rPr b="0">
                <a:solidFill>
                  <a:srgbClr val="00B050"/>
                </a:solidFill>
              </a:rPr>
              <a:t>u</a:t>
            </a:r>
            <a:r>
              <a:rPr b="0">
                <a:solidFill>
                  <a:srgbClr val="0070C0"/>
                </a:solidFill>
              </a:rPr>
              <a:t>l</a:t>
            </a:r>
            <a:endParaRPr b="0">
              <a:solidFill>
                <a:srgbClr val="0070C0"/>
              </a:solidFill>
            </a:endParaRPr>
          </a:p>
          <a:p>
            <a:pPr>
              <a:defRPr sz="6600">
                <a:latin typeface="Modern No. 20"/>
                <a:ea typeface="Modern No. 20"/>
                <a:cs typeface="Modern No. 20"/>
                <a:sym typeface="Modern No. 20"/>
              </a:defRPr>
            </a:pPr>
            <a:r>
              <a:t>Detailed</a:t>
            </a:r>
          </a:p>
          <a:p>
            <a:pPr>
              <a:defRPr b="1" sz="6600"/>
            </a:pPr>
            <a:r>
              <a:t>E</a:t>
            </a:r>
            <a:r>
              <a:rPr b="0"/>
              <a:t>xplanation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Content Placeholder 3" descr="Content Placeholder 3"/>
          <p:cNvPicPr>
            <a:picLocks noChangeAspect="1"/>
          </p:cNvPicPr>
          <p:nvPr/>
        </p:nvPicPr>
        <p:blipFill>
          <a:blip r:embed="rId2">
            <a:extLst/>
          </a:blip>
          <a:stretch>
            <a:fillRect/>
          </a:stretch>
        </p:blipFill>
        <p:spPr>
          <a:xfrm>
            <a:off x="2554939" y="251461"/>
            <a:ext cx="7517085" cy="629569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Content Placeholder 3" descr="Content Placeholder 3"/>
          <p:cNvPicPr>
            <a:picLocks noChangeAspect="1"/>
          </p:cNvPicPr>
          <p:nvPr/>
        </p:nvPicPr>
        <p:blipFill>
          <a:blip r:embed="rId2">
            <a:extLst/>
          </a:blip>
          <a:stretch>
            <a:fillRect/>
          </a:stretch>
        </p:blipFill>
        <p:spPr>
          <a:xfrm>
            <a:off x="1463840" y="118519"/>
            <a:ext cx="4715866" cy="6049647"/>
          </a:xfrm>
          <a:prstGeom prst="rect">
            <a:avLst/>
          </a:prstGeom>
          <a:ln w="12700">
            <a:miter lim="400000"/>
          </a:ln>
        </p:spPr>
      </p:pic>
      <p:pic>
        <p:nvPicPr>
          <p:cNvPr id="122" name="Picture 4" descr="Picture 4"/>
          <p:cNvPicPr>
            <a:picLocks noChangeAspect="1"/>
          </p:cNvPicPr>
          <p:nvPr/>
        </p:nvPicPr>
        <p:blipFill>
          <a:blip r:embed="rId3">
            <a:extLst/>
          </a:blip>
          <a:stretch>
            <a:fillRect/>
          </a:stretch>
        </p:blipFill>
        <p:spPr>
          <a:xfrm>
            <a:off x="6480733" y="269015"/>
            <a:ext cx="4976378" cy="589915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Title 1"/>
          <p:cNvSpPr txBox="1"/>
          <p:nvPr>
            <p:ph type="title"/>
          </p:nvPr>
        </p:nvSpPr>
        <p:spPr>
          <a:xfrm>
            <a:off x="1775012" y="365125"/>
            <a:ext cx="9578789" cy="1325563"/>
          </a:xfrm>
          <a:prstGeom prst="rect">
            <a:avLst/>
          </a:prstGeom>
        </p:spPr>
        <p:txBody>
          <a:bodyPr/>
          <a:lstStyle/>
          <a:p>
            <a:pPr/>
            <a:r>
              <a:t>Lewis and Clark</a:t>
            </a:r>
          </a:p>
        </p:txBody>
      </p:sp>
      <p:sp>
        <p:nvSpPr>
          <p:cNvPr id="125" name="Content Placeholder 2"/>
          <p:cNvSpPr txBox="1"/>
          <p:nvPr>
            <p:ph type="body" idx="1"/>
          </p:nvPr>
        </p:nvSpPr>
        <p:spPr>
          <a:xfrm>
            <a:off x="1277470" y="2536825"/>
            <a:ext cx="9574308" cy="3640138"/>
          </a:xfrm>
          <a:prstGeom prst="rect">
            <a:avLst/>
          </a:prstGeom>
        </p:spPr>
        <p:txBody>
          <a:bodyPr/>
          <a:lstStyle>
            <a:lvl1pPr>
              <a:lnSpc>
                <a:spcPct val="72000"/>
              </a:lnSpc>
              <a:defRPr sz="2500"/>
            </a:lvl1pPr>
          </a:lstStyle>
          <a:p>
            <a:pPr/>
            <a:r>
              <a:t>No. 27.  taken 4th of August, and furst observed at the bald prarie -- it is beatifull plant with a variagated leaf -- these leaves incompass the flowers which are small and in the center of them; at a small distance they resemble somewhat a white rose  the leaf near the large stem is green and is edged with white; they grow smaller and more numerous as they approach the flower or the extremity of the limb. the plant is much branched; the leaf is smoth on both sides and edge, of an ovate form and pale green colour, rises to five or six feet, is annual at every point that it branches it has a pair of opposite leaves and from thee to four branches --                                                                                                                                                                                                       - Meriwether Lewis</a:t>
            </a:r>
          </a:p>
        </p:txBody>
      </p:sp>
      <p:pic>
        <p:nvPicPr>
          <p:cNvPr id="126" name="Picture 3" descr="Picture 3"/>
          <p:cNvPicPr>
            <a:picLocks noChangeAspect="1"/>
          </p:cNvPicPr>
          <p:nvPr/>
        </p:nvPicPr>
        <p:blipFill>
          <a:blip r:embed="rId2">
            <a:extLst/>
          </a:blip>
          <a:stretch>
            <a:fillRect/>
          </a:stretch>
        </p:blipFill>
        <p:spPr>
          <a:xfrm>
            <a:off x="6243916" y="230748"/>
            <a:ext cx="3810001" cy="21717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Picture 4" descr="Picture 4"/>
          <p:cNvPicPr>
            <a:picLocks noChangeAspect="1"/>
          </p:cNvPicPr>
          <p:nvPr/>
        </p:nvPicPr>
        <p:blipFill>
          <a:blip r:embed="rId2">
            <a:extLst/>
          </a:blip>
          <a:stretch>
            <a:fillRect/>
          </a:stretch>
        </p:blipFill>
        <p:spPr>
          <a:xfrm>
            <a:off x="8165741" y="540871"/>
            <a:ext cx="3521248" cy="5468664"/>
          </a:xfrm>
          <a:prstGeom prst="rect">
            <a:avLst/>
          </a:prstGeom>
          <a:ln w="12700">
            <a:miter lim="400000"/>
          </a:ln>
        </p:spPr>
      </p:pic>
      <p:pic>
        <p:nvPicPr>
          <p:cNvPr id="129" name="Image" descr="Image"/>
          <p:cNvPicPr>
            <a:picLocks noChangeAspect="1"/>
          </p:cNvPicPr>
          <p:nvPr/>
        </p:nvPicPr>
        <p:blipFill>
          <a:blip r:embed="rId3">
            <a:extLst/>
          </a:blip>
          <a:stretch>
            <a:fillRect/>
          </a:stretch>
        </p:blipFill>
        <p:spPr>
          <a:xfrm>
            <a:off x="440580" y="1143891"/>
            <a:ext cx="7336803" cy="457021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3" descr="Picture 3"/>
          <p:cNvPicPr>
            <a:picLocks noChangeAspect="1"/>
          </p:cNvPicPr>
          <p:nvPr/>
        </p:nvPicPr>
        <p:blipFill>
          <a:blip r:embed="rId2">
            <a:extLst/>
          </a:blip>
          <a:stretch>
            <a:fillRect/>
          </a:stretch>
        </p:blipFill>
        <p:spPr>
          <a:xfrm>
            <a:off x="1068209" y="497537"/>
            <a:ext cx="3705498" cy="5730318"/>
          </a:xfrm>
          <a:prstGeom prst="rect">
            <a:avLst/>
          </a:prstGeom>
          <a:ln w="12700">
            <a:miter lim="400000"/>
          </a:ln>
        </p:spPr>
      </p:pic>
      <p:pic>
        <p:nvPicPr>
          <p:cNvPr id="132" name="Picture 4" descr="Picture 4"/>
          <p:cNvPicPr>
            <a:picLocks noChangeAspect="1"/>
          </p:cNvPicPr>
          <p:nvPr/>
        </p:nvPicPr>
        <p:blipFill>
          <a:blip r:embed="rId3">
            <a:extLst/>
          </a:blip>
          <a:stretch>
            <a:fillRect/>
          </a:stretch>
        </p:blipFill>
        <p:spPr>
          <a:xfrm>
            <a:off x="5135281" y="461865"/>
            <a:ext cx="6524772" cy="436862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Content Placeholder 2"/>
          <p:cNvSpPr txBox="1"/>
          <p:nvPr>
            <p:ph type="body" sz="quarter" idx="1"/>
          </p:nvPr>
        </p:nvSpPr>
        <p:spPr>
          <a:xfrm>
            <a:off x="7875493" y="222249"/>
            <a:ext cx="2586318" cy="6354376"/>
          </a:xfrm>
          <a:prstGeom prst="rect">
            <a:avLst/>
          </a:prstGeom>
        </p:spPr>
        <p:txBody>
          <a:bodyPr/>
          <a:lstStyle/>
          <a:p>
            <a:pPr marL="217170" indent="-217170" defTabSz="868680">
              <a:lnSpc>
                <a:spcPct val="72000"/>
              </a:lnSpc>
              <a:spcBef>
                <a:spcPts val="900"/>
              </a:spcBef>
              <a:defRPr sz="1425"/>
            </a:pPr>
            <a:r>
              <a:t>Clark —</a:t>
            </a:r>
            <a:br/>
            <a:br/>
            <a:r>
              <a:t>Friday, September 7, 1804</a:t>
            </a:r>
            <a:br/>
            <a:br/>
            <a:r>
              <a:t>"Discovered a Village of Small animals that burrow in the grown (those animals are Called by the french Petite Chien) Killed one and Caught one a live by poreing a great quantity of Water in his hole we attempted to dig to the beds of one of those animals, after digging 6 feet [1.8 meters], found by running a pole down that we were not half way to his Lodge... The Village of those animals Covd. about 4 acres [1.6 hectares] of Ground on a gradual decent of a hill and Contains great numbers of holes on the top of which those little animals Set erect, make a Whistleing noise and whin allarmed Step into their hole. we por’d into one of those holes 5 barrels of Water without filling it. Those Animals are about the Size of a Small Squ[ir]rel... except the ears which is Shorter, his tail like a ground squirel which they shake &amp; whistle when allarmd. the toe nails long, they have fine fur."</a:t>
            </a:r>
          </a:p>
        </p:txBody>
      </p:sp>
      <p:pic>
        <p:nvPicPr>
          <p:cNvPr id="135" name="Picture 3" descr="Picture 3"/>
          <p:cNvPicPr>
            <a:picLocks noChangeAspect="1"/>
          </p:cNvPicPr>
          <p:nvPr/>
        </p:nvPicPr>
        <p:blipFill>
          <a:blip r:embed="rId2">
            <a:extLst/>
          </a:blip>
          <a:stretch>
            <a:fillRect/>
          </a:stretch>
        </p:blipFill>
        <p:spPr>
          <a:xfrm rot="16200000">
            <a:off x="1378473" y="-27976"/>
            <a:ext cx="6351199" cy="68580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